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11" r:id="rId3"/>
    <p:sldId id="343" r:id="rId4"/>
    <p:sldId id="344" r:id="rId5"/>
    <p:sldId id="342" r:id="rId6"/>
    <p:sldId id="353" r:id="rId7"/>
    <p:sldId id="363" r:id="rId8"/>
    <p:sldId id="349" r:id="rId9"/>
    <p:sldId id="355" r:id="rId10"/>
    <p:sldId id="347" r:id="rId11"/>
    <p:sldId id="381" r:id="rId12"/>
    <p:sldId id="350" r:id="rId13"/>
    <p:sldId id="348" r:id="rId14"/>
    <p:sldId id="367" r:id="rId15"/>
    <p:sldId id="346" r:id="rId16"/>
    <p:sldId id="379" r:id="rId17"/>
    <p:sldId id="366" r:id="rId18"/>
    <p:sldId id="362" r:id="rId19"/>
    <p:sldId id="380" r:id="rId20"/>
    <p:sldId id="354" r:id="rId21"/>
    <p:sldId id="373" r:id="rId22"/>
    <p:sldId id="374" r:id="rId23"/>
    <p:sldId id="387" r:id="rId24"/>
    <p:sldId id="388" r:id="rId25"/>
    <p:sldId id="376" r:id="rId26"/>
    <p:sldId id="390" r:id="rId27"/>
    <p:sldId id="389" r:id="rId28"/>
    <p:sldId id="377" r:id="rId29"/>
    <p:sldId id="378" r:id="rId30"/>
    <p:sldId id="375" r:id="rId31"/>
    <p:sldId id="372" r:id="rId32"/>
    <p:sldId id="368" r:id="rId33"/>
    <p:sldId id="382" r:id="rId34"/>
    <p:sldId id="384" r:id="rId35"/>
    <p:sldId id="386" r:id="rId36"/>
    <p:sldId id="385" r:id="rId37"/>
    <p:sldId id="352" r:id="rId38"/>
    <p:sldId id="351" r:id="rId39"/>
    <p:sldId id="358" r:id="rId40"/>
    <p:sldId id="36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626"/>
    <a:srgbClr val="FF1919"/>
    <a:srgbClr val="FF4F4F"/>
    <a:srgbClr val="E20000"/>
    <a:srgbClr val="CC0000"/>
    <a:srgbClr val="CC3399"/>
    <a:srgbClr val="990099"/>
    <a:srgbClr val="CC0066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B1691-1F65-4460-A084-DDDA2DF6F004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5A8D8-816D-4609-85DC-0D1E02EFC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7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232BF9-2E95-4E3B-9D39-03AB22CC5425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2BF9-2E95-4E3B-9D39-03AB22CC5425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2BF9-2E95-4E3B-9D39-03AB22CC5425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232BF9-2E95-4E3B-9D39-03AB22CC5425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232BF9-2E95-4E3B-9D39-03AB22CC5425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2BF9-2E95-4E3B-9D39-03AB22CC5425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2BF9-2E95-4E3B-9D39-03AB22CC5425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232BF9-2E95-4E3B-9D39-03AB22CC5425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2BF9-2E95-4E3B-9D39-03AB22CC5425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232BF9-2E95-4E3B-9D39-03AB22CC5425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232BF9-2E95-4E3B-9D39-03AB22CC5425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232BF9-2E95-4E3B-9D39-03AB22CC5425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E5D5B0-1EA8-47DE-9FC9-30AE3BC6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gu-nado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500306"/>
            <a:ext cx="5857916" cy="1071570"/>
          </a:xfrm>
        </p:spPr>
        <p:txBody>
          <a:bodyPr>
            <a:normAutofit fontScale="90000"/>
          </a:bodyPr>
          <a:lstStyle/>
          <a:p>
            <a:r>
              <a:rPr lang="ru-RU" sz="60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Учимся общаться</a:t>
            </a:r>
            <a:endParaRPr lang="ru-RU" sz="60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D:\СВЕТИК\к откр. уроку, 5 кл\imagesCA1SUZG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214290"/>
            <a:ext cx="2500330" cy="20272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00726" cy="983602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84235" cy="6213177"/>
          </a:xfrm>
        </p:spPr>
      </p:pic>
    </p:spTree>
    <p:extLst>
      <p:ext uri="{BB962C8B-B14F-4D97-AF65-F5344CB8AC3E}">
        <p14:creationId xmlns:p14="http://schemas.microsoft.com/office/powerpoint/2010/main" val="34007616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72941" cy="6354706"/>
          </a:xfrm>
        </p:spPr>
      </p:pic>
    </p:spTree>
    <p:extLst>
      <p:ext uri="{BB962C8B-B14F-4D97-AF65-F5344CB8AC3E}">
        <p14:creationId xmlns:p14="http://schemas.microsoft.com/office/powerpoint/2010/main" val="12465365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00726" cy="983602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804182" cy="5853137"/>
          </a:xfrm>
        </p:spPr>
      </p:pic>
    </p:spTree>
    <p:extLst>
      <p:ext uri="{BB962C8B-B14F-4D97-AF65-F5344CB8AC3E}">
        <p14:creationId xmlns:p14="http://schemas.microsoft.com/office/powerpoint/2010/main" val="15601650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00726" cy="983602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24594384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80246" cy="6285185"/>
          </a:xfrm>
        </p:spPr>
      </p:pic>
    </p:spTree>
    <p:extLst>
      <p:ext uri="{BB962C8B-B14F-4D97-AF65-F5344CB8AC3E}">
        <p14:creationId xmlns:p14="http://schemas.microsoft.com/office/powerpoint/2010/main" val="42371686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6529928" cy="908720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люди общаются</a:t>
            </a:r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?</a:t>
            </a:r>
            <a:r>
              <a:rPr lang="ru-RU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03089"/>
            <a:ext cx="8166587" cy="5854911"/>
          </a:xfrm>
        </p:spPr>
      </p:pic>
    </p:spTree>
    <p:extLst>
      <p:ext uri="{BB962C8B-B14F-4D97-AF65-F5344CB8AC3E}">
        <p14:creationId xmlns:p14="http://schemas.microsoft.com/office/powerpoint/2010/main" val="11019168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59" cy="6480720"/>
          </a:xfrm>
        </p:spPr>
      </p:pic>
    </p:spTree>
    <p:extLst>
      <p:ext uri="{BB962C8B-B14F-4D97-AF65-F5344CB8AC3E}">
        <p14:creationId xmlns:p14="http://schemas.microsoft.com/office/powerpoint/2010/main" val="2016727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40960" cy="6480721"/>
          </a:xfrm>
        </p:spPr>
      </p:pic>
    </p:spTree>
    <p:extLst>
      <p:ext uri="{BB962C8B-B14F-4D97-AF65-F5344CB8AC3E}">
        <p14:creationId xmlns:p14="http://schemas.microsoft.com/office/powerpoint/2010/main" val="33510592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60840" cy="504056"/>
          </a:xfrm>
        </p:spPr>
        <p:txBody>
          <a:bodyPr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/>
              <a:t>«</a:t>
            </a:r>
            <a:r>
              <a:rPr lang="ru-RU" sz="3100" b="1" dirty="0"/>
              <a:t>Я - </a:t>
            </a:r>
            <a:r>
              <a:rPr lang="ru-RU" sz="3100" b="1" dirty="0" smtClean="0"/>
              <a:t>сообщение» </a:t>
            </a:r>
            <a:endParaRPr lang="ru-RU" sz="31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568952" cy="570924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600" dirty="0" smtClean="0"/>
              <a:t>1</a:t>
            </a:r>
            <a:r>
              <a:rPr lang="ru-RU" sz="2000" dirty="0"/>
              <a:t>. </a:t>
            </a:r>
            <a:r>
              <a:rPr lang="ru-RU" dirty="0" smtClean="0"/>
              <a:t>Описать тот факт, </a:t>
            </a:r>
            <a:r>
              <a:rPr lang="ru-RU" dirty="0"/>
              <a:t>который не устраивает вас в поведении другого </a:t>
            </a:r>
            <a:r>
              <a:rPr lang="ru-RU" dirty="0" smtClean="0"/>
              <a:t>человека</a:t>
            </a:r>
            <a:r>
              <a:rPr lang="en-US" dirty="0" smtClean="0"/>
              <a:t>:</a:t>
            </a:r>
            <a:r>
              <a:rPr lang="ru-RU" dirty="0" smtClean="0"/>
              <a:t> «когда </a:t>
            </a:r>
            <a:r>
              <a:rPr lang="ru-RU" dirty="0"/>
              <a:t>ты опаздываешь…».</a:t>
            </a:r>
          </a:p>
          <a:p>
            <a:pPr marL="0" indent="0" fontAlgn="base">
              <a:buNone/>
            </a:pPr>
            <a:r>
              <a:rPr lang="ru-RU" dirty="0"/>
              <a:t>2. </a:t>
            </a:r>
            <a:r>
              <a:rPr lang="ru-RU" dirty="0" smtClean="0"/>
              <a:t>Описать </a:t>
            </a:r>
            <a:r>
              <a:rPr lang="ru-RU" dirty="0"/>
              <a:t>свои </a:t>
            </a:r>
            <a:r>
              <a:rPr lang="ru-RU" dirty="0" smtClean="0"/>
              <a:t> чувства </a:t>
            </a:r>
            <a:r>
              <a:rPr lang="en-US" dirty="0" smtClean="0"/>
              <a:t>, </a:t>
            </a:r>
            <a:r>
              <a:rPr lang="ru-RU" dirty="0" smtClean="0"/>
              <a:t>ощущения </a:t>
            </a:r>
            <a:r>
              <a:rPr lang="ru-RU" dirty="0"/>
              <a:t>в связи с таким </a:t>
            </a:r>
            <a:r>
              <a:rPr lang="ru-RU" dirty="0" smtClean="0"/>
              <a:t>поведением</a:t>
            </a:r>
            <a:r>
              <a:rPr lang="en-US" dirty="0" smtClean="0"/>
              <a:t>: </a:t>
            </a:r>
            <a:r>
              <a:rPr lang="ru-RU" dirty="0" smtClean="0"/>
              <a:t>«</a:t>
            </a:r>
            <a:r>
              <a:rPr lang="ru-RU" dirty="0"/>
              <a:t>я </a:t>
            </a:r>
            <a:r>
              <a:rPr lang="ru-RU" dirty="0" smtClean="0"/>
              <a:t>расстраиваюсь»,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«я волнуюсь», «я огорчаюсь», «я переживаю».</a:t>
            </a:r>
          </a:p>
          <a:p>
            <a:pPr marL="0" indent="0" fontAlgn="base">
              <a:buNone/>
            </a:pPr>
            <a:r>
              <a:rPr lang="ru-RU" dirty="0"/>
              <a:t>3. </a:t>
            </a:r>
            <a:r>
              <a:rPr lang="ru-RU" dirty="0" smtClean="0"/>
              <a:t>Объяснить</a:t>
            </a:r>
            <a:r>
              <a:rPr lang="ru-RU" dirty="0"/>
              <a:t>, какое воздействие это поведение оказывает на вас или на </a:t>
            </a:r>
            <a:r>
              <a:rPr lang="ru-RU" dirty="0" smtClean="0"/>
              <a:t>окружающих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/>
              <a:t>«потому что мне приходится стоять у подъезда и мерзнуть», «потому что я не знаю причину твоего опоздания», «потому что у меня остается мало времени на общение с тобой» и т.д.</a:t>
            </a:r>
          </a:p>
          <a:p>
            <a:pPr marL="0" indent="0" fontAlgn="base">
              <a:buNone/>
            </a:pPr>
            <a:r>
              <a:rPr lang="ru-RU" dirty="0"/>
              <a:t>4. </a:t>
            </a:r>
            <a:r>
              <a:rPr lang="ru-RU" dirty="0" smtClean="0"/>
              <a:t>Сообщить </a:t>
            </a:r>
            <a:r>
              <a:rPr lang="ru-RU" dirty="0"/>
              <a:t>о вашем желании, то есть о том, какое поведение вы бы хотели видеть вместо того, которое вызвало у вас </a:t>
            </a:r>
            <a:r>
              <a:rPr lang="ru-RU" dirty="0" smtClean="0"/>
              <a:t>недовольство</a:t>
            </a:r>
            <a:r>
              <a:rPr lang="en-US" dirty="0" smtClean="0"/>
              <a:t>:</a:t>
            </a:r>
            <a:r>
              <a:rPr lang="ru-RU" dirty="0" smtClean="0"/>
              <a:t>«мне </a:t>
            </a:r>
            <a:r>
              <a:rPr lang="ru-RU" dirty="0"/>
              <a:t>бы очень хотелось, чтобы ты звонила мне, если не можешь прийти вовремя».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693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566190" cy="6416277"/>
          </a:xfrm>
        </p:spPr>
      </p:pic>
    </p:spTree>
    <p:extLst>
      <p:ext uri="{BB962C8B-B14F-4D97-AF65-F5344CB8AC3E}">
        <p14:creationId xmlns:p14="http://schemas.microsoft.com/office/powerpoint/2010/main" val="2136247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03232" cy="606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600" dirty="0"/>
              <a:t>Фонд </a:t>
            </a:r>
            <a:r>
              <a:rPr lang="ru-RU" altLang="ru-RU" sz="3600" u="sng" dirty="0"/>
              <a:t>“</a:t>
            </a:r>
            <a:r>
              <a:rPr lang="ru-RU" altLang="ru-RU" sz="3600" b="1" u="sng" dirty="0"/>
              <a:t>Поможем таланту</a:t>
            </a:r>
            <a:r>
              <a:rPr lang="ru-RU" altLang="ru-RU" sz="3600" u="sng" dirty="0"/>
              <a:t>”</a:t>
            </a:r>
            <a:r>
              <a:rPr lang="ru-RU" altLang="ru-RU" sz="3600" dirty="0"/>
              <a:t> </a:t>
            </a:r>
          </a:p>
          <a:p>
            <a:pPr marL="0" indent="0">
              <a:buNone/>
            </a:pPr>
            <a:endParaRPr lang="ru-RU" altLang="ru-RU" sz="3600" dirty="0"/>
          </a:p>
          <a:p>
            <a:pPr marL="0" indent="0">
              <a:buNone/>
            </a:pPr>
            <a:r>
              <a:rPr lang="ru-RU" altLang="ru-RU" sz="3600" dirty="0"/>
              <a:t>фонд создан для осуществления благотворительной деятельности</a:t>
            </a:r>
            <a:r>
              <a:rPr lang="en-US" altLang="ru-RU" sz="3600" dirty="0"/>
              <a:t>,</a:t>
            </a:r>
            <a:r>
              <a:rPr lang="ru-RU" altLang="ru-RU" sz="3600" dirty="0"/>
              <a:t> направленной на оказание </a:t>
            </a:r>
            <a:r>
              <a:rPr lang="ru-RU" altLang="ru-RU" sz="3600" dirty="0" smtClean="0"/>
              <a:t>помощи </a:t>
            </a:r>
            <a:r>
              <a:rPr lang="ru-RU" altLang="ru-RU" sz="3600" dirty="0"/>
              <a:t>талантливым одаренным личностям, оказавшихся в трудной ситуации</a:t>
            </a:r>
            <a:r>
              <a:rPr lang="en-US" altLang="ru-RU" sz="3600" dirty="0"/>
              <a:t>.</a:t>
            </a:r>
            <a:r>
              <a:rPr lang="ru-RU" altLang="ru-RU" sz="3600" dirty="0"/>
              <a:t> </a:t>
            </a:r>
            <a:endParaRPr lang="en-US" altLang="ru-RU" sz="3600" dirty="0"/>
          </a:p>
          <a:p>
            <a:pPr marL="0" indent="0">
              <a:buNone/>
            </a:pPr>
            <a:endParaRPr lang="en-US" altLang="ru-RU" sz="3600" dirty="0"/>
          </a:p>
          <a:p>
            <a:pPr marL="0" indent="0">
              <a:buNone/>
            </a:pPr>
            <a:r>
              <a:rPr lang="en-US" altLang="ru-RU" sz="3600" dirty="0">
                <a:hlinkClick r:id="rId2"/>
              </a:rPr>
              <a:t>http://www.mogu-nado.ru/</a:t>
            </a:r>
            <a:endParaRPr lang="en-US" alt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985916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00726" cy="983602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42957" cy="6473825"/>
          </a:xfrm>
        </p:spPr>
      </p:pic>
    </p:spTree>
    <p:extLst>
      <p:ext uri="{BB962C8B-B14F-4D97-AF65-F5344CB8AC3E}">
        <p14:creationId xmlns:p14="http://schemas.microsoft.com/office/powerpoint/2010/main" val="37587268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859216" cy="6141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/>
              <a:t>Как построить здоровые </a:t>
            </a:r>
            <a:r>
              <a:rPr lang="ru-RU" sz="3200" b="1" dirty="0" smtClean="0"/>
              <a:t>отношения</a:t>
            </a:r>
            <a:r>
              <a:rPr lang="en-US" sz="3200" b="1" dirty="0" smtClean="0"/>
              <a:t> ?</a:t>
            </a:r>
            <a:endParaRPr lang="ru-RU" sz="3200" b="1" dirty="0" smtClean="0"/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dirty="0"/>
              <a:t>Чтобы построить здоровые отношения, необходимо</a:t>
            </a:r>
            <a:r>
              <a:rPr lang="ru-RU" sz="3200" dirty="0" smtClean="0"/>
              <a:t>:</a:t>
            </a:r>
            <a:endParaRPr lang="en-US" sz="3200" dirty="0" smtClean="0"/>
          </a:p>
          <a:p>
            <a:pPr marL="0" indent="0">
              <a:buNone/>
            </a:pPr>
            <a:endParaRPr lang="ru-RU" sz="3200" dirty="0"/>
          </a:p>
          <a:p>
            <a:pPr>
              <a:buFont typeface="Wingdings" pitchFamily="2" charset="2"/>
              <a:buChar char="q"/>
            </a:pPr>
            <a:r>
              <a:rPr lang="ru-RU" sz="3600" b="1" dirty="0"/>
              <a:t>четко знать свои </a:t>
            </a:r>
            <a:r>
              <a:rPr lang="ru-RU" sz="3600" b="1" dirty="0" smtClean="0"/>
              <a:t>границы</a:t>
            </a:r>
            <a:endParaRPr lang="en-US" sz="3600" b="1" dirty="0" smtClean="0"/>
          </a:p>
          <a:p>
            <a:pPr>
              <a:buFont typeface="Wingdings" pitchFamily="2" charset="2"/>
              <a:buChar char="q"/>
            </a:pPr>
            <a:endParaRPr lang="ru-RU" sz="3600" b="1" dirty="0"/>
          </a:p>
          <a:p>
            <a:pPr>
              <a:buFont typeface="Wingdings" pitchFamily="2" charset="2"/>
              <a:buChar char="q"/>
            </a:pPr>
            <a:r>
              <a:rPr lang="ru-RU" sz="3600" b="1" dirty="0"/>
              <a:t>строго их соблюдать и требовать соблюдения от других</a:t>
            </a:r>
          </a:p>
        </p:txBody>
      </p:sp>
    </p:spTree>
    <p:extLst>
      <p:ext uri="{BB962C8B-B14F-4D97-AF65-F5344CB8AC3E}">
        <p14:creationId xmlns:p14="http://schemas.microsoft.com/office/powerpoint/2010/main" val="12254376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22" y="188640"/>
            <a:ext cx="6574053" cy="6369476"/>
          </a:xfrm>
        </p:spPr>
      </p:pic>
    </p:spTree>
    <p:extLst>
      <p:ext uri="{BB962C8B-B14F-4D97-AF65-F5344CB8AC3E}">
        <p14:creationId xmlns:p14="http://schemas.microsoft.com/office/powerpoint/2010/main" val="7890797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границы человека?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Физические </a:t>
            </a:r>
            <a:r>
              <a:rPr lang="ru-RU" dirty="0"/>
              <a:t>границы нашего тела – это кожа. </a:t>
            </a:r>
            <a:endParaRPr lang="ru-RU" dirty="0" smtClean="0"/>
          </a:p>
          <a:p>
            <a:r>
              <a:rPr lang="ru-RU" b="1" dirty="0" smtClean="0"/>
              <a:t>Психологические </a:t>
            </a:r>
            <a:r>
              <a:rPr lang="ru-RU" b="1" dirty="0"/>
              <a:t>и </a:t>
            </a:r>
            <a:r>
              <a:rPr lang="ru-RU" b="1" dirty="0" smtClean="0"/>
              <a:t>энергетические границы -</a:t>
            </a:r>
            <a:r>
              <a:rPr lang="ru-RU" dirty="0" smtClean="0"/>
              <a:t>обозначают </a:t>
            </a:r>
            <a:r>
              <a:rPr lang="ru-RU" dirty="0"/>
              <a:t>пределы нашего </a:t>
            </a:r>
            <a:r>
              <a:rPr lang="ru-RU" dirty="0" smtClean="0"/>
              <a:t>Я</a:t>
            </a:r>
            <a:r>
              <a:rPr lang="en-US" dirty="0" smtClean="0"/>
              <a:t>: </a:t>
            </a:r>
            <a:r>
              <a:rPr lang="ru-RU" dirty="0" smtClean="0"/>
              <a:t>кем </a:t>
            </a:r>
            <a:r>
              <a:rPr lang="ru-RU" dirty="0"/>
              <a:t>я являюсь, а кем не являюсь, где мое, а где не мое, что мне нравится, а что — нет. По сути, границы определяют личность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584953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562074"/>
          </a:xfrm>
        </p:spPr>
        <p:txBody>
          <a:bodyPr/>
          <a:lstStyle/>
          <a:p>
            <a:r>
              <a:rPr lang="ru-RU" dirty="0" smtClean="0"/>
              <a:t>Круги близости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435280" cy="60212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1 )Нарисуйте </a:t>
            </a:r>
            <a:r>
              <a:rPr lang="ru-RU" b="1" dirty="0"/>
              <a:t>в середине </a:t>
            </a:r>
            <a:r>
              <a:rPr lang="ru-RU" dirty="0"/>
              <a:t>жирную точку. Это место – вы, </a:t>
            </a:r>
            <a:r>
              <a:rPr lang="ru-RU" b="1" dirty="0"/>
              <a:t>ваше личное пространство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2) Нарисуйте </a:t>
            </a:r>
            <a:r>
              <a:rPr lang="ru-RU" dirty="0"/>
              <a:t>вокруг этой точки </a:t>
            </a:r>
            <a:r>
              <a:rPr lang="ru-RU" b="1" dirty="0"/>
              <a:t>круг – это ваша семья, </a:t>
            </a:r>
            <a:r>
              <a:rPr lang="ru-RU" b="1" dirty="0" smtClean="0"/>
              <a:t>родители</a:t>
            </a:r>
            <a:r>
              <a:rPr lang="en-US" b="1" dirty="0" smtClean="0"/>
              <a:t>,</a:t>
            </a:r>
            <a:r>
              <a:rPr lang="ru-RU" dirty="0" smtClean="0"/>
              <a:t> </a:t>
            </a:r>
            <a:r>
              <a:rPr lang="ru-RU" b="1" dirty="0"/>
              <a:t>братья и сестры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Это те, кого надо слушаться, с кем безопасно, кто может вас обнимать, целовать и к кому нужно обращаться за помощью, чтобы ни случилось. Те, кому нужно помогать.</a:t>
            </a:r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dirty="0"/>
              <a:t>Нарисуйте </a:t>
            </a:r>
            <a:r>
              <a:rPr lang="ru-RU" dirty="0" smtClean="0"/>
              <a:t>следующий </a:t>
            </a:r>
            <a:r>
              <a:rPr lang="ru-RU" dirty="0" smtClean="0"/>
              <a:t>круг</a:t>
            </a:r>
            <a:r>
              <a:rPr lang="ru-RU" dirty="0"/>
              <a:t>. Это – </a:t>
            </a:r>
            <a:r>
              <a:rPr lang="ru-RU" b="1" dirty="0"/>
              <a:t>зона близких родственников</a:t>
            </a:r>
            <a:r>
              <a:rPr lang="ru-RU" dirty="0"/>
              <a:t>, </a:t>
            </a:r>
            <a:r>
              <a:rPr lang="ru-RU" dirty="0" smtClean="0"/>
              <a:t>следующий круг </a:t>
            </a:r>
            <a:r>
              <a:rPr lang="ru-RU" dirty="0"/>
              <a:t>доверия. Бабушки, дедушки, тети, дяди, двоюродные братья и сестры — впишите сюда всех, ко­му вы сами доверяете.</a:t>
            </a:r>
          </a:p>
          <a:p>
            <a:pPr marL="0" indent="0">
              <a:buNone/>
            </a:pPr>
            <a:r>
              <a:rPr lang="ru-RU" dirty="0"/>
              <a:t>С этими людьми тоже безопасно, с ними ну­жно быть вежливым, отвечать на расспросы, можно разрешать се­бя обнимать, целовать — если хочется. Можно принимать угощения, подарки, помогать. Но, если кто-то из них предлагает куда-то идти, — сначала нуж­но спрашивать разреш­ение у родителей. Если бабушка говорит одно, а мама — другое, мамино слово в приоритете.</a:t>
            </a:r>
          </a:p>
          <a:p>
            <a:pPr marL="0" indent="0">
              <a:buNone/>
            </a:pPr>
            <a:r>
              <a:rPr lang="ru-RU" dirty="0" smtClean="0"/>
              <a:t>4) </a:t>
            </a:r>
            <a:r>
              <a:rPr lang="ru-RU" dirty="0"/>
              <a:t>Следующий круг доверия – это </a:t>
            </a:r>
            <a:r>
              <a:rPr lang="ru-RU" b="1" dirty="0"/>
              <a:t>воспитатели, учителя, тренеры, друзья родителей, друзья детей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Люди, с которым важно быть вежливыми, можно разговаривать, но на подробные рассп­росы о семье можно не отвечать. Чтобы куда-то пойти с кем-то из них — обязательно нужно разрешение родителей. Можно принимать угощения. Прикасаться эти люди могут, только если ребе­нок не против. Помогать им можно, если помощь по силам ребенку.</a:t>
            </a:r>
          </a:p>
          <a:p>
            <a:pPr marL="0" indent="0">
              <a:buNone/>
            </a:pPr>
            <a:r>
              <a:rPr lang="ru-RU" dirty="0" smtClean="0"/>
              <a:t>5) </a:t>
            </a:r>
            <a:r>
              <a:rPr lang="ru-RU" dirty="0"/>
              <a:t>Еще один круг — </a:t>
            </a:r>
            <a:r>
              <a:rPr lang="ru-RU" b="1" dirty="0"/>
              <a:t>соседи, врачи, дальние знакомые, продавцы </a:t>
            </a:r>
            <a:r>
              <a:rPr lang="ru-RU" dirty="0"/>
              <a:t>и т.п.</a:t>
            </a:r>
          </a:p>
          <a:p>
            <a:pPr marL="0" indent="0">
              <a:buNone/>
            </a:pPr>
            <a:r>
              <a:rPr lang="ru-RU" dirty="0"/>
              <a:t>С ними важно быть вежливым (здороваться, прощаться и говорить спасибо). На расспросы можно не отвечать. Принимать угощения — если ро­дители разрешат.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Никуда </a:t>
            </a:r>
            <a:r>
              <a:rPr lang="ru-RU" dirty="0"/>
              <a:t>уходить с ними нельзя. Люди из этого круга обычно не просят помощи у детей, если это происходит — обязательно рассказать родителям.</a:t>
            </a:r>
          </a:p>
          <a:p>
            <a:pPr marL="0" indent="0">
              <a:buNone/>
            </a:pPr>
            <a:r>
              <a:rPr lang="ru-RU" dirty="0" smtClean="0"/>
              <a:t>6) </a:t>
            </a:r>
            <a:r>
              <a:rPr lang="ru-RU" dirty="0"/>
              <a:t>За этим кругом находятся </a:t>
            </a:r>
            <a:r>
              <a:rPr lang="ru-RU" b="1" dirty="0"/>
              <a:t>все остальным люди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С ними можно не разговаривать. Ни в коем случае не принимать угощений и подарков, никуда не уходить, отказываться, если просят ребенка о помощи. В нормальной ситуации взрослый не будет просить незнакомого ребенка помочь ему, он должен обратиться к другому взрослому.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79379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448939" cy="6336704"/>
          </a:xfrm>
        </p:spPr>
      </p:pic>
    </p:spTree>
    <p:extLst>
      <p:ext uri="{BB962C8B-B14F-4D97-AF65-F5344CB8AC3E}">
        <p14:creationId xmlns:p14="http://schemas.microsoft.com/office/powerpoint/2010/main" val="31308143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Люди нарушают ваши личные границы, если: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перебивают </a:t>
            </a:r>
            <a:r>
              <a:rPr lang="ru-RU" dirty="0"/>
              <a:t>вас</a:t>
            </a:r>
          </a:p>
          <a:p>
            <a:r>
              <a:rPr lang="ru-RU" dirty="0" smtClean="0"/>
              <a:t>берут </a:t>
            </a:r>
            <a:r>
              <a:rPr lang="ru-RU" dirty="0"/>
              <a:t>ваши вещи без разрешения</a:t>
            </a:r>
          </a:p>
          <a:p>
            <a:r>
              <a:rPr lang="ru-RU" dirty="0" smtClean="0"/>
              <a:t>дразнят </a:t>
            </a:r>
            <a:r>
              <a:rPr lang="ru-RU" dirty="0"/>
              <a:t>или высмеивают вас, задают слишком личные вопросы</a:t>
            </a:r>
          </a:p>
          <a:p>
            <a:r>
              <a:rPr lang="ru-RU" dirty="0" smtClean="0"/>
              <a:t>сплетничают </a:t>
            </a:r>
            <a:r>
              <a:rPr lang="ru-RU" dirty="0"/>
              <a:t>о других людях, рассказывают другим людям истории о вас</a:t>
            </a:r>
          </a:p>
          <a:p>
            <a:r>
              <a:rPr lang="ru-RU" dirty="0" smtClean="0"/>
              <a:t>прикасаются </a:t>
            </a:r>
            <a:r>
              <a:rPr lang="ru-RU" dirty="0"/>
              <a:t>к вам без разрешения, приближаются физически, вторгаясь в ваше личное пространство и заставляя чувствовать себя некомфортно</a:t>
            </a:r>
          </a:p>
          <a:p>
            <a:r>
              <a:rPr lang="ru-RU" dirty="0" smtClean="0"/>
              <a:t>допускают </a:t>
            </a:r>
            <a:r>
              <a:rPr lang="ru-RU" dirty="0"/>
              <a:t>в вашем присутствии грубые, вульгарные или непристойные высказывания</a:t>
            </a:r>
          </a:p>
          <a:p>
            <a:r>
              <a:rPr lang="ru-RU" dirty="0" smtClean="0"/>
              <a:t>проявляют </a:t>
            </a:r>
            <a:r>
              <a:rPr lang="ru-RU" dirty="0"/>
              <a:t>физическое насилие по отношению к вам.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24306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044757" cy="5997153"/>
          </a:xfrm>
        </p:spPr>
      </p:pic>
    </p:spTree>
    <p:extLst>
      <p:ext uri="{BB962C8B-B14F-4D97-AF65-F5344CB8AC3E}">
        <p14:creationId xmlns:p14="http://schemas.microsoft.com/office/powerpoint/2010/main" val="197727698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892"/>
            <a:ext cx="8424936" cy="6318703"/>
          </a:xfrm>
        </p:spPr>
      </p:pic>
    </p:spTree>
    <p:extLst>
      <p:ext uri="{BB962C8B-B14F-4D97-AF65-F5344CB8AC3E}">
        <p14:creationId xmlns:p14="http://schemas.microsoft.com/office/powerpoint/2010/main" val="4319502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67"/>
            <a:ext cx="8784976" cy="6588733"/>
          </a:xfrm>
        </p:spPr>
      </p:pic>
    </p:spTree>
    <p:extLst>
      <p:ext uri="{BB962C8B-B14F-4D97-AF65-F5344CB8AC3E}">
        <p14:creationId xmlns:p14="http://schemas.microsoft.com/office/powerpoint/2010/main" val="41814607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19256" cy="5853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dirty="0"/>
              <a:t>Тема</a:t>
            </a:r>
            <a:r>
              <a:rPr lang="ru-RU" altLang="ru-RU" dirty="0"/>
              <a:t>: </a:t>
            </a:r>
            <a:r>
              <a:rPr lang="ru-RU" altLang="ru-RU" dirty="0" smtClean="0"/>
              <a:t>Учимся общаться</a:t>
            </a:r>
          </a:p>
          <a:p>
            <a:pPr marL="0" indent="0">
              <a:buNone/>
            </a:pPr>
            <a:r>
              <a:rPr lang="ru-RU" altLang="ru-RU" b="1" dirty="0" smtClean="0"/>
              <a:t>Цель</a:t>
            </a:r>
            <a:r>
              <a:rPr lang="ru-RU" altLang="ru-RU" b="1" dirty="0"/>
              <a:t>:  </a:t>
            </a:r>
            <a:r>
              <a:rPr lang="ru-RU" altLang="ru-RU" dirty="0" smtClean="0"/>
              <a:t>Формирование </a:t>
            </a:r>
            <a:r>
              <a:rPr lang="ru-RU" altLang="ru-RU" dirty="0"/>
              <a:t>навыков </a:t>
            </a:r>
            <a:r>
              <a:rPr lang="ru-RU" altLang="ru-RU" dirty="0" smtClean="0"/>
              <a:t>эффективного общения</a:t>
            </a:r>
          </a:p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en-US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Формирование </a:t>
            </a:r>
            <a:r>
              <a:rPr lang="ru-RU" dirty="0"/>
              <a:t>доброжелательного отношения </a:t>
            </a:r>
            <a:r>
              <a:rPr lang="ru-RU" dirty="0" smtClean="0"/>
              <a:t>друг </a:t>
            </a:r>
            <a:r>
              <a:rPr lang="ru-RU" dirty="0"/>
              <a:t>к другу;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положительного эмоционального фона, атмосферы доверия;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Формирование </a:t>
            </a:r>
            <a:r>
              <a:rPr lang="ru-RU" dirty="0"/>
              <a:t>адекватной оценки себя и других;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Активизация </a:t>
            </a:r>
            <a:r>
              <a:rPr lang="ru-RU" dirty="0"/>
              <a:t>процесса познания себя и окружающих;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Отработка </a:t>
            </a:r>
            <a:r>
              <a:rPr lang="ru-RU" dirty="0"/>
              <a:t>навыков общения и взаимодействия с людьми</a:t>
            </a:r>
          </a:p>
          <a:p>
            <a:pPr>
              <a:buFont typeface="Arial" pitchFamily="34" charset="0"/>
              <a:buChar char="•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28686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569072" cy="6141169"/>
          </a:xfrm>
        </p:spPr>
      </p:pic>
    </p:spTree>
    <p:extLst>
      <p:ext uri="{BB962C8B-B14F-4D97-AF65-F5344CB8AC3E}">
        <p14:creationId xmlns:p14="http://schemas.microsoft.com/office/powerpoint/2010/main" val="28415897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2" y="60411"/>
            <a:ext cx="9109720" cy="6832291"/>
          </a:xfrm>
        </p:spPr>
      </p:pic>
    </p:spTree>
    <p:extLst>
      <p:ext uri="{BB962C8B-B14F-4D97-AF65-F5344CB8AC3E}">
        <p14:creationId xmlns:p14="http://schemas.microsoft.com/office/powerpoint/2010/main" val="37530182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560013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92214" cy="6069161"/>
          </a:xfrm>
        </p:spPr>
      </p:pic>
    </p:spTree>
    <p:extLst>
      <p:ext uri="{BB962C8B-B14F-4D97-AF65-F5344CB8AC3E}">
        <p14:creationId xmlns:p14="http://schemas.microsoft.com/office/powerpoint/2010/main" val="41810102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88224" cy="6141169"/>
          </a:xfrm>
        </p:spPr>
      </p:pic>
    </p:spTree>
    <p:extLst>
      <p:ext uri="{BB962C8B-B14F-4D97-AF65-F5344CB8AC3E}">
        <p14:creationId xmlns:p14="http://schemas.microsoft.com/office/powerpoint/2010/main" val="1309851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692696"/>
            <a:ext cx="8748464" cy="471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97596"/>
      </p:ext>
    </p:extLst>
  </p:cSld>
  <p:clrMapOvr>
    <a:masterClrMapping/>
  </p:clrMapOvr>
  <p:transition spd="med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5536" y="1412776"/>
            <a:ext cx="8352928" cy="422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321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00726" cy="983602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28483855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00726" cy="983602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00457" cy="6525344"/>
          </a:xfrm>
        </p:spPr>
      </p:pic>
    </p:spTree>
    <p:extLst>
      <p:ext uri="{BB962C8B-B14F-4D97-AF65-F5344CB8AC3E}">
        <p14:creationId xmlns:p14="http://schemas.microsoft.com/office/powerpoint/2010/main" val="3114887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00726" cy="983602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84235" cy="6213177"/>
          </a:xfrm>
        </p:spPr>
      </p:pic>
    </p:spTree>
    <p:extLst>
      <p:ext uri="{BB962C8B-B14F-4D97-AF65-F5344CB8AC3E}">
        <p14:creationId xmlns:p14="http://schemas.microsoft.com/office/powerpoint/2010/main" val="23234803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19256" cy="5853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ru-RU" sz="3600" b="1" i="1" dirty="0"/>
              <a:t>ПРИНЦИПЫ ВЕДЕНИЯ ГРУППЫ</a:t>
            </a:r>
            <a:endParaRPr lang="ru-RU" altLang="ru-RU" sz="3600" dirty="0"/>
          </a:p>
          <a:p>
            <a:pPr marL="0" indent="0">
              <a:buNone/>
            </a:pPr>
            <a:endParaRPr lang="ru-RU" altLang="ru-RU" sz="3600" dirty="0"/>
          </a:p>
          <a:p>
            <a:pPr marL="0" indent="0">
              <a:buNone/>
            </a:pPr>
            <a:r>
              <a:rPr lang="ru-RU" altLang="ru-RU" sz="3600" dirty="0"/>
              <a:t>1. Добровольность </a:t>
            </a:r>
          </a:p>
          <a:p>
            <a:pPr marL="0" indent="0">
              <a:buNone/>
            </a:pPr>
            <a:endParaRPr lang="ru-RU" altLang="ru-RU" sz="3600" dirty="0"/>
          </a:p>
          <a:p>
            <a:pPr marL="0" indent="0">
              <a:buNone/>
            </a:pPr>
            <a:r>
              <a:rPr lang="ru-RU" altLang="ru-RU" sz="3600" dirty="0"/>
              <a:t>2. «Здесь и теперь»</a:t>
            </a:r>
          </a:p>
          <a:p>
            <a:pPr marL="0" indent="0">
              <a:buNone/>
            </a:pPr>
            <a:endParaRPr lang="ru-RU" altLang="ru-RU" sz="3600" dirty="0"/>
          </a:p>
          <a:p>
            <a:pPr marL="0" indent="0">
              <a:buNone/>
            </a:pPr>
            <a:r>
              <a:rPr lang="ru-RU" altLang="ru-RU" sz="3600" dirty="0"/>
              <a:t>3. Уважение другого</a:t>
            </a:r>
          </a:p>
          <a:p>
            <a:pPr marL="0" indent="0">
              <a:buNone/>
            </a:pPr>
            <a:endParaRPr lang="ru-RU" altLang="ru-RU" sz="3600" dirty="0"/>
          </a:p>
          <a:p>
            <a:pPr marL="0" indent="0">
              <a:buNone/>
            </a:pPr>
            <a:r>
              <a:rPr lang="ru-RU" altLang="ru-RU" sz="3600" dirty="0"/>
              <a:t>4. Конфиденциальность</a:t>
            </a:r>
          </a:p>
          <a:p>
            <a:pPr marL="0" indent="0">
              <a:buNone/>
            </a:pPr>
            <a:endParaRPr lang="ru-RU" altLang="ru-RU" sz="3600" dirty="0"/>
          </a:p>
          <a:p>
            <a:pPr marL="0" indent="0">
              <a:buNone/>
            </a:pPr>
            <a:r>
              <a:rPr lang="ru-RU" altLang="ru-RU" sz="3600" dirty="0"/>
              <a:t>5. Безопасность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510428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00726" cy="983602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4235" cy="6213177"/>
          </a:xfrm>
        </p:spPr>
      </p:pic>
    </p:spTree>
    <p:extLst>
      <p:ext uri="{BB962C8B-B14F-4D97-AF65-F5344CB8AC3E}">
        <p14:creationId xmlns:p14="http://schemas.microsoft.com/office/powerpoint/2010/main" val="40303206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00726" cy="983602"/>
          </a:xfrm>
        </p:spPr>
        <p:txBody>
          <a:bodyPr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/>
              <a:t>«Мое имя !»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Имя</a:t>
            </a:r>
          </a:p>
          <a:p>
            <a:endParaRPr lang="ru-RU" sz="3600" dirty="0" smtClean="0"/>
          </a:p>
          <a:p>
            <a:r>
              <a:rPr lang="ru-RU" sz="3600" dirty="0" smtClean="0"/>
              <a:t>Качество, </a:t>
            </a:r>
            <a:r>
              <a:rPr lang="ru-RU" sz="3600" dirty="0"/>
              <a:t>начинающиеся на ту же букву, что и </a:t>
            </a:r>
            <a:r>
              <a:rPr lang="ru-RU" sz="3600" dirty="0" smtClean="0"/>
              <a:t>имя</a:t>
            </a:r>
          </a:p>
          <a:p>
            <a:endParaRPr lang="ru-RU" sz="3600" dirty="0" smtClean="0"/>
          </a:p>
          <a:p>
            <a:r>
              <a:rPr lang="ru-RU" sz="3600" dirty="0" smtClean="0"/>
              <a:t>Мое хобби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421660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00726" cy="983602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92"/>
            <a:ext cx="8892480" cy="6669361"/>
          </a:xfrm>
        </p:spPr>
      </p:pic>
    </p:spTree>
    <p:extLst>
      <p:ext uri="{BB962C8B-B14F-4D97-AF65-F5344CB8AC3E}">
        <p14:creationId xmlns:p14="http://schemas.microsoft.com/office/powerpoint/2010/main" val="21583087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924068"/>
          </a:xfrm>
        </p:spPr>
      </p:pic>
    </p:spTree>
    <p:extLst>
      <p:ext uri="{BB962C8B-B14F-4D97-AF65-F5344CB8AC3E}">
        <p14:creationId xmlns:p14="http://schemas.microsoft.com/office/powerpoint/2010/main" val="19739356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00726" cy="983602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983"/>
            <a:ext cx="6696744" cy="6529325"/>
          </a:xfrm>
        </p:spPr>
      </p:pic>
    </p:spTree>
    <p:extLst>
      <p:ext uri="{BB962C8B-B14F-4D97-AF65-F5344CB8AC3E}">
        <p14:creationId xmlns:p14="http://schemas.microsoft.com/office/powerpoint/2010/main" val="38930422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500726" cy="983602"/>
          </a:xfr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80246" cy="6285185"/>
          </a:xfrm>
        </p:spPr>
      </p:pic>
    </p:spTree>
    <p:extLst>
      <p:ext uri="{BB962C8B-B14F-4D97-AF65-F5344CB8AC3E}">
        <p14:creationId xmlns:p14="http://schemas.microsoft.com/office/powerpoint/2010/main" val="5086448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1751</TotalTime>
  <Words>816</Words>
  <Application>Microsoft Office PowerPoint</Application>
  <PresentationFormat>Экран (4:3)</PresentationFormat>
  <Paragraphs>68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Century Schoolbook</vt:lpstr>
      <vt:lpstr>Wingdings</vt:lpstr>
      <vt:lpstr>Wingdings 2</vt:lpstr>
      <vt:lpstr>Эркер</vt:lpstr>
      <vt:lpstr>Учимся общаться</vt:lpstr>
      <vt:lpstr>Презентация PowerPoint</vt:lpstr>
      <vt:lpstr>Презентация PowerPoint</vt:lpstr>
      <vt:lpstr>Презентация PowerPoint</vt:lpstr>
      <vt:lpstr>«Мое имя 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люди общаются ? </vt:lpstr>
      <vt:lpstr>Презентация PowerPoint</vt:lpstr>
      <vt:lpstr>Презентация PowerPoint</vt:lpstr>
      <vt:lpstr>«Я - сообщение» 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границы человека?</vt:lpstr>
      <vt:lpstr>Круги близости</vt:lpstr>
      <vt:lpstr>Презентация PowerPoint</vt:lpstr>
      <vt:lpstr>Люди нарушают ваши личные границы, если: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ЭМОЦИЙ</dc:title>
  <dc:creator>1</dc:creator>
  <cp:lastModifiedBy>Svetlana</cp:lastModifiedBy>
  <cp:revision>210</cp:revision>
  <dcterms:created xsi:type="dcterms:W3CDTF">2009-12-02T11:52:35Z</dcterms:created>
  <dcterms:modified xsi:type="dcterms:W3CDTF">2024-05-23T19:34:57Z</dcterms:modified>
</cp:coreProperties>
</file>